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80" r:id="rId7"/>
    <p:sldId id="281" r:id="rId8"/>
    <p:sldId id="282" r:id="rId9"/>
    <p:sldId id="274" r:id="rId10"/>
    <p:sldId id="276" r:id="rId11"/>
  </p:sldIdLst>
  <p:sldSz cx="18288000" cy="10287000"/>
  <p:notesSz cx="6858000" cy="9144000"/>
  <p:embeddedFontLs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Century Gothic" pitchFamily="34" charset="0"/>
      <p:regular r:id="rId17"/>
      <p:bold r:id="rId18"/>
      <p:italic r:id="rId19"/>
      <p:boldItalic r:id="rId20"/>
    </p:embeddedFont>
    <p:embeddedFont>
      <p:font typeface="Francois One" charset="0"/>
      <p:regular r:id="rId21"/>
    </p:embeddedFont>
    <p:embeddedFont>
      <p:font typeface="Public Sans Bold" charset="0"/>
      <p:regular r:id="rId22"/>
    </p:embeddedFont>
    <p:embeddedFont>
      <p:font typeface="Public Sans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B9E"/>
    <a:srgbClr val="014B9B"/>
    <a:srgbClr val="014B9A"/>
    <a:srgbClr val="014B98"/>
    <a:srgbClr val="004B97"/>
    <a:srgbClr val="322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573" autoAdjust="0"/>
  </p:normalViewPr>
  <p:slideViewPr>
    <p:cSldViewPr>
      <p:cViewPr>
        <p:scale>
          <a:sx n="50" d="100"/>
          <a:sy n="50" d="100"/>
        </p:scale>
        <p:origin x="-1914" y="-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1ED5F-AB71-4DCB-9302-7FD8AEE9222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9BC5B-9D43-4AB2-B779-260BFD77E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9BC5B-9D43-4AB2-B779-260BFD77EE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4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hTuan\Desktop\Slide bao cao\anh\7608349582-aa1e1ab893-b-2725-15653508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683" y="-25903"/>
            <a:ext cx="9525000" cy="71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3"/>
          <p:cNvSpPr/>
          <p:nvPr/>
        </p:nvSpPr>
        <p:spPr>
          <a:xfrm rot="18396603">
            <a:off x="5492190" y="-1980598"/>
            <a:ext cx="18374591" cy="1604122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-514350" y="0"/>
            <a:ext cx="7898932" cy="10287000"/>
            <a:chOff x="0" y="0"/>
            <a:chExt cx="8851059" cy="115269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l="l" t="t" r="r" b="b"/>
              <a:pathLst>
                <a:path w="8851059" h="11526982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014B9B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110927" y="571500"/>
            <a:ext cx="5429967" cy="80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9"/>
              </a:lnSpc>
            </a:pPr>
            <a:r>
              <a:rPr lang="vi-VN" sz="2349" dirty="0" smtClean="0">
                <a:solidFill>
                  <a:srgbClr val="191919"/>
                </a:solidFill>
                <a:latin typeface="Public Sans Bold"/>
              </a:rPr>
              <a:t>Trường Đại Học Vinh</a:t>
            </a:r>
          </a:p>
          <a:p>
            <a:pPr algn="ctr">
              <a:lnSpc>
                <a:spcPts val="3289"/>
              </a:lnSpc>
            </a:pPr>
            <a:r>
              <a:rPr lang="vi-VN" sz="2349" dirty="0" smtClean="0">
                <a:solidFill>
                  <a:srgbClr val="191919"/>
                </a:solidFill>
                <a:latin typeface="Public Sans Bold"/>
              </a:rPr>
              <a:t>Viện Kỹ Thuật và Công Nghệ</a:t>
            </a:r>
            <a:endParaRPr lang="en-US" sz="2349" dirty="0">
              <a:solidFill>
                <a:srgbClr val="191919"/>
              </a:solidFill>
              <a:latin typeface="Public Sans Bold"/>
            </a:endParaRPr>
          </a:p>
        </p:txBody>
      </p:sp>
      <p:pic>
        <p:nvPicPr>
          <p:cNvPr id="1028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57574"/>
            <a:ext cx="2296312" cy="22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750342" y="4000500"/>
            <a:ext cx="85225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500" b="1" dirty="0" smtClean="0"/>
              <a:t>Báo Cáo Đồ Án Tốt Nghiệp</a:t>
            </a:r>
            <a:endParaRPr lang="en-US" sz="4500" b="1" dirty="0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gray">
          <a:xfrm>
            <a:off x="7897604" y="5124451"/>
            <a:ext cx="1703596" cy="80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sz="3200" kern="0" dirty="0" smtClean="0">
                <a:latin typeface="Arial" pitchFamily="34" charset="0"/>
                <a:cs typeface="Arial" pitchFamily="34" charset="0"/>
              </a:rPr>
              <a:t>Đề tài:</a:t>
            </a:r>
            <a:endParaRPr lang="en-US" sz="3200" kern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582150" y="5172939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000" b="1" dirty="0"/>
              <a:t>XÂY DỰNG WEBSITE</a:t>
            </a:r>
            <a:endParaRPr lang="en-US" sz="2000" dirty="0"/>
          </a:p>
          <a:p>
            <a:r>
              <a:rPr lang="vi-VN" sz="2000" b="1" dirty="0"/>
              <a:t>GIỚI THIỆU VÀ BÁN SÁCH BẰNG ASP.NET CORE 8.0 - MVC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6934200" y="6438900"/>
            <a:ext cx="10744200" cy="3505200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Giáo 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viên hướng dẫn: </a:t>
            </a: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ThS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Phạm Thị Thu Hiền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Sinh 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viên thực hiện: </a:t>
            </a: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Trần 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Ngọc Anh Tuấn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Mã </a:t>
            </a:r>
            <a:r>
              <a:rPr lang="vi-VN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sinh viên: 		 </a:t>
            </a:r>
            <a:r>
              <a:rPr lang="vi-VN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165TDV200406</a:t>
            </a:r>
          </a:p>
        </p:txBody>
      </p:sp>
      <p:sp>
        <p:nvSpPr>
          <p:cNvPr id="6" name="Rectangle 5"/>
          <p:cNvSpPr/>
          <p:nvPr/>
        </p:nvSpPr>
        <p:spPr>
          <a:xfrm>
            <a:off x="6934200" y="3695700"/>
            <a:ext cx="10744200" cy="2514599"/>
          </a:xfrm>
          <a:prstGeom prst="rect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628414"/>
            <a:ext cx="9144000" cy="10915414"/>
          </a:xfrm>
          <a:custGeom>
            <a:avLst/>
            <a:gdLst/>
            <a:ahLst/>
            <a:cxnLst/>
            <a:rect l="l" t="t" r="r" b="b"/>
            <a:pathLst>
              <a:path w="9144000" h="10915414">
                <a:moveTo>
                  <a:pt x="0" y="0"/>
                </a:moveTo>
                <a:lnTo>
                  <a:pt x="9144000" y="0"/>
                </a:lnTo>
                <a:lnTo>
                  <a:pt x="9144000" y="10915414"/>
                </a:lnTo>
                <a:lnTo>
                  <a:pt x="0" y="1091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26" r="-70376"/>
            </a:stretch>
          </a:blipFill>
        </p:spPr>
      </p:sp>
      <p:sp>
        <p:nvSpPr>
          <p:cNvPr id="3" name="AutoShape 3"/>
          <p:cNvSpPr/>
          <p:nvPr/>
        </p:nvSpPr>
        <p:spPr>
          <a:xfrm rot="-1160568">
            <a:off x="-711276" y="1512352"/>
            <a:ext cx="12070388" cy="1110838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 rot="-10800000">
            <a:off x="14812435" y="0"/>
            <a:ext cx="3781770" cy="10287000"/>
            <a:chOff x="0" y="0"/>
            <a:chExt cx="5508059" cy="149827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08059" cy="14982775"/>
            </a:xfrm>
            <a:custGeom>
              <a:avLst/>
              <a:gdLst/>
              <a:ahLst/>
              <a:cxnLst/>
              <a:rect l="l" t="t" r="r" b="b"/>
              <a:pathLst>
                <a:path w="5508059" h="14982775">
                  <a:moveTo>
                    <a:pt x="5508059" y="14982775"/>
                  </a:moveTo>
                  <a:lnTo>
                    <a:pt x="0" y="14982775"/>
                  </a:lnTo>
                  <a:lnTo>
                    <a:pt x="0" y="0"/>
                  </a:lnTo>
                  <a:lnTo>
                    <a:pt x="5508059" y="14982775"/>
                  </a:lnTo>
                  <a:close/>
                </a:path>
              </a:pathLst>
            </a:custGeom>
            <a:solidFill>
              <a:srgbClr val="EA4B33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1463681" y="3462681"/>
            <a:ext cx="5333427" cy="8315211"/>
            <a:chOff x="0" y="0"/>
            <a:chExt cx="4381320" cy="68308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81320" cy="6830804"/>
            </a:xfrm>
            <a:custGeom>
              <a:avLst/>
              <a:gdLst/>
              <a:ahLst/>
              <a:cxnLst/>
              <a:rect l="l" t="t" r="r" b="b"/>
              <a:pathLst>
                <a:path w="4381320" h="6830804">
                  <a:moveTo>
                    <a:pt x="4381320" y="6830804"/>
                  </a:moveTo>
                  <a:lnTo>
                    <a:pt x="0" y="6830804"/>
                  </a:lnTo>
                  <a:lnTo>
                    <a:pt x="0" y="0"/>
                  </a:lnTo>
                  <a:lnTo>
                    <a:pt x="4381320" y="6830804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3514355"/>
            <a:ext cx="7680254" cy="3230409"/>
            <a:chOff x="0" y="-13335"/>
            <a:chExt cx="10240338" cy="4307213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"/>
              <a:ext cx="10240338" cy="2265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319"/>
                </a:lnSpc>
                <a:spcBef>
                  <a:spcPct val="0"/>
                </a:spcBef>
              </a:pPr>
              <a:r>
                <a:rPr lang="en-US" sz="11100" u="none" dirty="0" err="1">
                  <a:solidFill>
                    <a:srgbClr val="191919"/>
                  </a:solidFill>
                  <a:latin typeface="Francois One"/>
                </a:rPr>
                <a:t>Cảm</a:t>
              </a:r>
              <a:r>
                <a:rPr lang="en-US" sz="11100" u="none" dirty="0">
                  <a:solidFill>
                    <a:srgbClr val="191919"/>
                  </a:solidFill>
                  <a:latin typeface="Francois One"/>
                </a:rPr>
                <a:t> </a:t>
              </a:r>
              <a:r>
                <a:rPr lang="en-US" sz="11100" u="none" dirty="0" err="1">
                  <a:solidFill>
                    <a:srgbClr val="191919"/>
                  </a:solidFill>
                  <a:latin typeface="Francois One"/>
                </a:rPr>
                <a:t>ơn</a:t>
              </a:r>
              <a:r>
                <a:rPr lang="en-US" sz="11100" u="none" dirty="0">
                  <a:solidFill>
                    <a:srgbClr val="191919"/>
                  </a:solidFill>
                  <a:latin typeface="Francois One"/>
                </a:rPr>
                <a:t>!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994376"/>
              <a:ext cx="7538809" cy="1299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0"/>
                </a:lnSpc>
                <a:spcBef>
                  <a:spcPct val="0"/>
                </a:spcBef>
              </a:pPr>
              <a:r>
                <a:rPr lang="en-US" sz="2900" u="none" dirty="0" err="1" smtClean="0">
                  <a:solidFill>
                    <a:srgbClr val="191919"/>
                  </a:solidFill>
                  <a:latin typeface="Public Sans"/>
                </a:rPr>
                <a:t>Xin</a:t>
              </a:r>
              <a:r>
                <a:rPr lang="en-US" sz="2900" dirty="0">
                  <a:solidFill>
                    <a:srgbClr val="191919"/>
                  </a:solidFill>
                  <a:latin typeface="Public Sans"/>
                </a:rPr>
                <a:t> </a:t>
              </a:r>
              <a:r>
                <a:rPr lang="en-US" sz="2900" dirty="0" err="1" smtClean="0">
                  <a:solidFill>
                    <a:srgbClr val="191919"/>
                  </a:solidFill>
                  <a:latin typeface="Public Sans"/>
                </a:rPr>
                <a:t>ch</a:t>
              </a:r>
              <a:r>
                <a:rPr lang="vi-VN" sz="2900" dirty="0" smtClean="0">
                  <a:solidFill>
                    <a:srgbClr val="191919"/>
                  </a:solidFill>
                  <a:latin typeface="Public Sans"/>
                </a:rPr>
                <a:t>ân thành cảm ơn thầy cô và các bạn đã lắng nghe!</a:t>
              </a:r>
              <a:endParaRPr lang="en-US" sz="2900" u="none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-304800" y="2400300"/>
            <a:ext cx="10972800" cy="6096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1000" y="2095500"/>
            <a:ext cx="9591789" cy="57912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B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20200" y="2019300"/>
            <a:ext cx="8686800" cy="72390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/>
          <p:cNvSpPr/>
          <p:nvPr/>
        </p:nvSpPr>
        <p:spPr>
          <a:xfrm rot="-6078035">
            <a:off x="-3267573" y="138414"/>
            <a:ext cx="13593765" cy="1009743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685800" y="4762500"/>
            <a:ext cx="75438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50"/>
              </a:lnSpc>
              <a:spcBef>
                <a:spcPct val="0"/>
              </a:spcBef>
            </a:pPr>
            <a:r>
              <a:rPr lang="en-US" sz="6000" u="none" dirty="0" err="1">
                <a:solidFill>
                  <a:srgbClr val="052896"/>
                </a:solidFill>
                <a:latin typeface="Arial" pitchFamily="34" charset="0"/>
                <a:cs typeface="Arial" pitchFamily="34" charset="0"/>
              </a:rPr>
              <a:t>Nội</a:t>
            </a:r>
            <a:r>
              <a:rPr lang="en-US" sz="6000" u="none" dirty="0">
                <a:solidFill>
                  <a:srgbClr val="052896"/>
                </a:solidFill>
                <a:latin typeface="Arial" pitchFamily="34" charset="0"/>
                <a:cs typeface="Arial" pitchFamily="34" charset="0"/>
              </a:rPr>
              <a:t> dung </a:t>
            </a:r>
            <a:r>
              <a:rPr lang="vi-VN" sz="6000" u="none" dirty="0" smtClean="0">
                <a:solidFill>
                  <a:srgbClr val="052896"/>
                </a:solidFill>
                <a:latin typeface="Arial" pitchFamily="34" charset="0"/>
                <a:cs typeface="Arial" pitchFamily="34" charset="0"/>
              </a:rPr>
              <a:t>báo cáo</a:t>
            </a:r>
            <a:endParaRPr lang="en-US" sz="6000" u="none" dirty="0">
              <a:solidFill>
                <a:srgbClr val="05289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94144" y="3705384"/>
            <a:ext cx="7150856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spcBef>
                <a:spcPts val="4800"/>
              </a:spcBef>
              <a:buFont typeface="Arial"/>
              <a:buChar char="•"/>
            </a:pPr>
            <a:r>
              <a:rPr lang="vi-VN" sz="6000" dirty="0" smtClean="0">
                <a:solidFill>
                  <a:srgbClr val="FFFFFF"/>
                </a:solidFill>
              </a:rPr>
              <a:t>Tổng quan đề tài</a:t>
            </a:r>
          </a:p>
          <a:p>
            <a:pPr marL="561341" lvl="1" indent="-280670" algn="l">
              <a:lnSpc>
                <a:spcPts val="3640"/>
              </a:lnSpc>
              <a:spcBef>
                <a:spcPts val="4800"/>
              </a:spcBef>
              <a:buFont typeface="Arial"/>
              <a:buChar char="•"/>
            </a:pPr>
            <a:r>
              <a:rPr lang="vi-VN" sz="6000" dirty="0" smtClean="0">
                <a:solidFill>
                  <a:srgbClr val="FFFFFF"/>
                </a:solidFill>
              </a:rPr>
              <a:t>Nội dung dự án</a:t>
            </a:r>
          </a:p>
          <a:p>
            <a:pPr marL="561341" lvl="1" indent="-280670" algn="l">
              <a:lnSpc>
                <a:spcPts val="3640"/>
              </a:lnSpc>
              <a:spcBef>
                <a:spcPts val="4800"/>
              </a:spcBef>
              <a:buFont typeface="Arial"/>
              <a:buChar char="•"/>
            </a:pPr>
            <a:r>
              <a:rPr lang="vi-VN" sz="6000" dirty="0" smtClean="0">
                <a:solidFill>
                  <a:srgbClr val="FFFFFF"/>
                </a:solidFill>
              </a:rPr>
              <a:t>Kết quả đạt được</a:t>
            </a:r>
          </a:p>
          <a:p>
            <a:pPr marL="561341" lvl="1" indent="-280670" algn="l">
              <a:lnSpc>
                <a:spcPts val="3640"/>
              </a:lnSpc>
              <a:spcBef>
                <a:spcPts val="4800"/>
              </a:spcBef>
              <a:buFont typeface="Arial"/>
              <a:buChar char="•"/>
            </a:pPr>
            <a:r>
              <a:rPr lang="vi-VN" sz="6000" dirty="0" smtClean="0">
                <a:solidFill>
                  <a:srgbClr val="FFFFFF"/>
                </a:solidFill>
              </a:rPr>
              <a:t>Hướng phát triển</a:t>
            </a:r>
            <a:endParaRPr lang="en-US" sz="6000" dirty="0">
              <a:solidFill>
                <a:srgbClr val="FFFFFF"/>
              </a:solidFill>
            </a:endParaRPr>
          </a:p>
        </p:txBody>
      </p:sp>
      <p:pic>
        <p:nvPicPr>
          <p:cNvPr id="8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47700"/>
            <a:ext cx="2296312" cy="22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530972" y="2476500"/>
            <a:ext cx="8077200" cy="6324600"/>
          </a:xfrm>
          <a:prstGeom prst="rect">
            <a:avLst/>
          </a:prstGeom>
          <a:solidFill>
            <a:schemeClr val="bg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" y="4457700"/>
            <a:ext cx="6858000" cy="1524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/>
          <p:cNvSpPr/>
          <p:nvPr/>
        </p:nvSpPr>
        <p:spPr>
          <a:xfrm rot="18679355">
            <a:off x="3643981" y="-1509748"/>
            <a:ext cx="18374591" cy="16087868"/>
          </a:xfrm>
          <a:prstGeom prst="rect">
            <a:avLst/>
          </a:prstGeom>
          <a:solidFill>
            <a:srgbClr val="FFFFFF">
              <a:alpha val="97000"/>
            </a:srgbClr>
          </a:solidFill>
          <a:effectLst>
            <a:reflection stA="97000" endPos="56000" dist="50800" dir="5400000" sy="-100000" algn="bl" rotWithShape="0"/>
          </a:effectLst>
        </p:spPr>
      </p:sp>
      <p:grpSp>
        <p:nvGrpSpPr>
          <p:cNvPr id="2" name="Group 2"/>
          <p:cNvGrpSpPr/>
          <p:nvPr/>
        </p:nvGrpSpPr>
        <p:grpSpPr>
          <a:xfrm>
            <a:off x="419100" y="647700"/>
            <a:ext cx="6972300" cy="2438346"/>
            <a:chOff x="-736535" y="-3221290"/>
            <a:chExt cx="11622483" cy="3251129"/>
          </a:xfrm>
        </p:grpSpPr>
        <p:sp>
          <p:nvSpPr>
            <p:cNvPr id="3" name="TextBox 3"/>
            <p:cNvSpPr txBox="1"/>
            <p:nvPr/>
          </p:nvSpPr>
          <p:spPr>
            <a:xfrm>
              <a:off x="-736535" y="-3221290"/>
              <a:ext cx="11622483" cy="1698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00"/>
                </a:lnSpc>
              </a:pPr>
              <a:r>
                <a:rPr lang="vi-VN" sz="6000" u="none" dirty="0" smtClean="0">
                  <a:solidFill>
                    <a:srgbClr val="FFFFFF"/>
                  </a:solidFill>
                  <a:latin typeface="Francois One"/>
                </a:rPr>
                <a:t>Tổng quan đề tài</a:t>
              </a:r>
              <a:endParaRPr lang="en-US" sz="6000" u="none" dirty="0">
                <a:solidFill>
                  <a:srgbClr val="FFFFFF"/>
                </a:solidFill>
                <a:latin typeface="Francois One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4891" y="-1406452"/>
              <a:ext cx="9173819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vi-VN" sz="3200" dirty="0" smtClean="0">
                  <a:solidFill>
                    <a:srgbClr val="FFFFFF"/>
                  </a:solidFill>
                  <a:latin typeface="Public Sans"/>
                </a:rPr>
                <a:t>Lý do chọn đề tài</a:t>
              </a:r>
            </a:p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endParaRPr lang="en-US" sz="3200" u="none" dirty="0">
                <a:solidFill>
                  <a:srgbClr val="FFFFFF"/>
                </a:solidFill>
                <a:latin typeface="Public San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0198" y="3836432"/>
            <a:ext cx="5827202" cy="3821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 smtClean="0"/>
              <a:t>ád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58230"/>
            <a:ext cx="12268200" cy="8428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5800" y="34671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0074" y="4099173"/>
            <a:ext cx="503872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vi-VN" sz="2900" dirty="0" smtClean="0"/>
              <a:t>Tính phù hợp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vi-VN" sz="2900" dirty="0" smtClean="0"/>
              <a:t>Phù hợp với định hướng bản thân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vi-VN" sz="2900" dirty="0" smtClean="0"/>
              <a:t>Sở thích cá nhân</a:t>
            </a:r>
          </a:p>
          <a:p>
            <a:pPr marL="514350" indent="-514350">
              <a:buFont typeface="+mj-lt"/>
              <a:buAutoNum type="arabicPeriod"/>
            </a:pPr>
            <a:r>
              <a:rPr lang="vi-VN" sz="2900" dirty="0" smtClean="0"/>
              <a:t>Công nghệ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vi-VN" sz="2900" dirty="0" smtClean="0"/>
              <a:t>Công nghệ lõi đa nền tảng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vi-VN" sz="2900" dirty="0" smtClean="0"/>
              <a:t>Phiên bản mới ra mắt</a:t>
            </a:r>
          </a:p>
        </p:txBody>
      </p:sp>
      <p:pic>
        <p:nvPicPr>
          <p:cNvPr id="21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278" y="64211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30"/>
          <p:cNvGrpSpPr/>
          <p:nvPr/>
        </p:nvGrpSpPr>
        <p:grpSpPr>
          <a:xfrm>
            <a:off x="0" y="6782334"/>
            <a:ext cx="7469872" cy="3504666"/>
            <a:chOff x="0" y="0"/>
            <a:chExt cx="10502345" cy="4927422"/>
          </a:xfrm>
        </p:grpSpPr>
        <p:sp>
          <p:nvSpPr>
            <p:cNvPr id="16" name="Freeform 31"/>
            <p:cNvSpPr/>
            <p:nvPr/>
          </p:nvSpPr>
          <p:spPr>
            <a:xfrm>
              <a:off x="0" y="0"/>
              <a:ext cx="10502345" cy="4927422"/>
            </a:xfrm>
            <a:custGeom>
              <a:avLst/>
              <a:gdLst/>
              <a:ahLst/>
              <a:cxnLst/>
              <a:rect l="l" t="t" r="r" b="b"/>
              <a:pathLst>
                <a:path w="10502345" h="4927422">
                  <a:moveTo>
                    <a:pt x="10502345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502345" y="4927422"/>
                  </a:lnTo>
                  <a:close/>
                </a:path>
              </a:pathLst>
            </a:custGeom>
            <a:solidFill>
              <a:srgbClr val="024B9E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53400" y="190500"/>
            <a:ext cx="8153400" cy="9906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-13106400" y="-1037278"/>
            <a:ext cx="6962231" cy="10295577"/>
          </a:xfrm>
          <a:custGeom>
            <a:avLst/>
            <a:gdLst/>
            <a:ahLst/>
            <a:cxnLst/>
            <a:rect l="l" t="t" r="r" b="b"/>
            <a:pathLst>
              <a:path w="6962231" h="10295577">
                <a:moveTo>
                  <a:pt x="0" y="0"/>
                </a:moveTo>
                <a:lnTo>
                  <a:pt x="6962231" y="0"/>
                </a:lnTo>
                <a:lnTo>
                  <a:pt x="6962231" y="10295577"/>
                </a:lnTo>
                <a:lnTo>
                  <a:pt x="0" y="10295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311"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0" y="-8577"/>
            <a:ext cx="7250190" cy="4300062"/>
            <a:chOff x="0" y="0"/>
            <a:chExt cx="11811432" cy="70053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11432" cy="7005319"/>
            </a:xfrm>
            <a:custGeom>
              <a:avLst/>
              <a:gdLst/>
              <a:ahLst/>
              <a:cxnLst/>
              <a:rect l="l" t="t" r="r" b="b"/>
              <a:pathLst>
                <a:path w="11811432" h="7005319">
                  <a:moveTo>
                    <a:pt x="11811432" y="7005319"/>
                  </a:moveTo>
                  <a:lnTo>
                    <a:pt x="0" y="7005319"/>
                  </a:lnTo>
                  <a:lnTo>
                    <a:pt x="0" y="0"/>
                  </a:lnTo>
                  <a:lnTo>
                    <a:pt x="11811432" y="70053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105900" y="1028700"/>
            <a:ext cx="7921228" cy="1960024"/>
            <a:chOff x="-50800" y="0"/>
            <a:chExt cx="10561638" cy="2613366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0510838" cy="1744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170"/>
                </a:lnSpc>
                <a:spcBef>
                  <a:spcPct val="0"/>
                </a:spcBef>
              </a:pPr>
              <a:r>
                <a:rPr lang="vi-VN" sz="5000" u="none" dirty="0" smtClean="0">
                  <a:solidFill>
                    <a:srgbClr val="191919"/>
                  </a:solidFill>
                  <a:latin typeface="Francois One"/>
                </a:rPr>
                <a:t>Giới thiệu công cụ</a:t>
              </a:r>
              <a:endParaRPr lang="en-US" sz="50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50800" y="1948995"/>
              <a:ext cx="10510838" cy="664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endParaRPr lang="en-US" sz="3200" u="none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915400" y="3535157"/>
            <a:ext cx="7772400" cy="4236973"/>
            <a:chOff x="0" y="-6773"/>
            <a:chExt cx="10022180" cy="352371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6773"/>
              <a:ext cx="10022180" cy="1272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570"/>
                </a:lnSpc>
                <a:spcBef>
                  <a:spcPts val="1200"/>
                </a:spcBef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Sử dụng chủ yếu cho dự án là 2 nền tảng</a:t>
              </a:r>
            </a:p>
            <a:p>
              <a:pPr marL="914400" lvl="1" indent="-457200">
                <a:lnSpc>
                  <a:spcPts val="3570"/>
                </a:lnSpc>
                <a:spcBef>
                  <a:spcPts val="1200"/>
                </a:spcBef>
                <a:buFont typeface="Arial" pitchFamily="34" charset="0"/>
                <a:buChar char="•"/>
              </a:pPr>
              <a:r>
                <a:rPr lang="vi-VN" sz="3200" dirty="0" smtClean="0">
                  <a:solidFill>
                    <a:srgbClr val="191919"/>
                  </a:solidFill>
                  <a:latin typeface="Francois One"/>
                </a:rPr>
                <a:t>ASP.NET Core 8.0</a:t>
              </a:r>
            </a:p>
            <a:p>
              <a:pPr marL="914400" lvl="1" indent="-457200">
                <a:lnSpc>
                  <a:spcPts val="3570"/>
                </a:lnSpc>
                <a:buFont typeface="Arial" pitchFamily="34" charset="0"/>
                <a:buChar char="•"/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SQL Server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97097"/>
              <a:ext cx="8957733" cy="1119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5"/>
                </a:lnSpc>
              </a:pP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 Hỗ </a:t>
              </a:r>
              <a:r>
                <a:rPr lang="vi-VN" sz="3200" dirty="0">
                  <a:solidFill>
                    <a:srgbClr val="191919"/>
                  </a:solidFill>
                  <a:latin typeface="Public Sans"/>
                </a:rPr>
                <a:t>trợ phát triển ứng dụng </a:t>
              </a: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web </a:t>
              </a:r>
              <a:endParaRPr lang="vi-VN" sz="3200" dirty="0">
                <a:solidFill>
                  <a:srgbClr val="191919"/>
                </a:solidFill>
                <a:latin typeface="Public Sans"/>
              </a:endParaRPr>
            </a:p>
            <a:p>
              <a:pPr>
                <a:lnSpc>
                  <a:spcPts val="3535"/>
                </a:lnSpc>
              </a:pP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 Tích </a:t>
              </a:r>
              <a:r>
                <a:rPr lang="vi-VN" sz="3200" dirty="0">
                  <a:solidFill>
                    <a:srgbClr val="191919"/>
                  </a:solidFill>
                  <a:latin typeface="Public Sans"/>
                </a:rPr>
                <a:t>hợp </a:t>
              </a: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tốt</a:t>
              </a:r>
              <a:endParaRPr lang="vi-VN" sz="3200" dirty="0">
                <a:solidFill>
                  <a:srgbClr val="191919"/>
                </a:solidFill>
                <a:latin typeface="Public Sans"/>
              </a:endParaRPr>
            </a:p>
            <a:p>
              <a:pPr>
                <a:lnSpc>
                  <a:spcPts val="3535"/>
                </a:lnSpc>
              </a:pP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 Tính </a:t>
              </a:r>
              <a:r>
                <a:rPr lang="vi-VN" sz="3200" dirty="0">
                  <a:solidFill>
                    <a:srgbClr val="191919"/>
                  </a:solidFill>
                  <a:latin typeface="Public Sans"/>
                </a:rPr>
                <a:t>linh hoạt và mở </a:t>
              </a:r>
              <a:r>
                <a:rPr lang="vi-VN" sz="3200" dirty="0" smtClean="0">
                  <a:solidFill>
                    <a:srgbClr val="191919"/>
                  </a:solidFill>
                  <a:latin typeface="Public Sans"/>
                </a:rPr>
                <a:t>rộng</a:t>
              </a:r>
              <a:endParaRPr lang="en-US" sz="3200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13" name="Group 6"/>
          <p:cNvGrpSpPr/>
          <p:nvPr/>
        </p:nvGrpSpPr>
        <p:grpSpPr>
          <a:xfrm rot="-5400000">
            <a:off x="12216860" y="4215859"/>
            <a:ext cx="4598479" cy="7543801"/>
            <a:chOff x="-117996" y="0"/>
            <a:chExt cx="4381320" cy="6830804"/>
          </a:xfrm>
        </p:grpSpPr>
        <p:sp>
          <p:nvSpPr>
            <p:cNvPr id="14" name="Freeform 7"/>
            <p:cNvSpPr/>
            <p:nvPr/>
          </p:nvSpPr>
          <p:spPr>
            <a:xfrm>
              <a:off x="-117996" y="0"/>
              <a:ext cx="4381320" cy="6830804"/>
            </a:xfrm>
            <a:custGeom>
              <a:avLst/>
              <a:gdLst/>
              <a:ahLst/>
              <a:cxnLst/>
              <a:rect l="l" t="t" r="r" b="b"/>
              <a:pathLst>
                <a:path w="4381320" h="6830804">
                  <a:moveTo>
                    <a:pt x="4381320" y="6830804"/>
                  </a:moveTo>
                  <a:lnTo>
                    <a:pt x="0" y="6830804"/>
                  </a:lnTo>
                  <a:lnTo>
                    <a:pt x="0" y="0"/>
                  </a:lnTo>
                  <a:lnTo>
                    <a:pt x="4381320" y="6830804"/>
                  </a:lnTo>
                  <a:close/>
                </a:path>
              </a:pathLst>
            </a:custGeom>
            <a:solidFill>
              <a:srgbClr val="052896">
                <a:alpha val="49000"/>
              </a:srgbClr>
            </a:solidFill>
          </p:spPr>
        </p:sp>
      </p:grpSp>
      <p:pic>
        <p:nvPicPr>
          <p:cNvPr id="18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800" y="190500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22174"/>
            <a:ext cx="6333488" cy="40904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688521"/>
            <a:ext cx="3865585" cy="3865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800" y="190500"/>
            <a:ext cx="7010400" cy="9906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05800" y="3162300"/>
            <a:ext cx="7848600" cy="2667000"/>
          </a:xfrm>
          <a:prstGeom prst="rect">
            <a:avLst/>
          </a:prstGeom>
          <a:solidFill>
            <a:schemeClr val="accent1">
              <a:alpha val="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1460" y="1028700"/>
            <a:ext cx="1570508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vi-VN" sz="9600" dirty="0" smtClean="0">
                <a:solidFill>
                  <a:srgbClr val="191919"/>
                </a:solidFill>
                <a:latin typeface="Francois One"/>
              </a:rPr>
              <a:t>Các chức năng chính</a:t>
            </a:r>
            <a:endParaRPr lang="en-US" sz="9600" u="none" dirty="0">
              <a:solidFill>
                <a:srgbClr val="191919"/>
              </a:solidFill>
              <a:latin typeface="Francois One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138499" y="4168403"/>
            <a:ext cx="655290" cy="649155"/>
            <a:chOff x="0" y="0"/>
            <a:chExt cx="873720" cy="86554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5580128"/>
            <a:ext cx="2874889" cy="3144482"/>
            <a:chOff x="0" y="28575"/>
            <a:chExt cx="3833185" cy="4192641"/>
          </a:xfrm>
        </p:grpSpPr>
        <p:sp>
          <p:nvSpPr>
            <p:cNvPr id="8" name="TextBox 8"/>
            <p:cNvSpPr txBox="1"/>
            <p:nvPr/>
          </p:nvSpPr>
          <p:spPr>
            <a:xfrm>
              <a:off x="0" y="28575"/>
              <a:ext cx="3833185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Giới thiệu sản phẩm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40860"/>
              <a:ext cx="3833185" cy="3180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endParaRPr dirty="0"/>
            </a:p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Cho phép xem và tương tác với các sản phẩm muốn bán theo danh sách và chi tiết cụ thể của sản phẩm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77427" y="4168403"/>
            <a:ext cx="655290" cy="649155"/>
            <a:chOff x="0" y="0"/>
            <a:chExt cx="873720" cy="86554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67628" y="5580128"/>
            <a:ext cx="2874889" cy="3537582"/>
            <a:chOff x="0" y="28575"/>
            <a:chExt cx="3833185" cy="471677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28575"/>
              <a:ext cx="3833185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Đăng ký – Đăng Nhập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34933"/>
              <a:ext cx="3833185" cy="3710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endParaRPr dirty="0"/>
            </a:p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Cho phép người dùng xem và đăng ký là thành viên của trang web từ đó có thể thực hiện thao tác mua hàng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816355" y="4168403"/>
            <a:ext cx="655290" cy="649155"/>
            <a:chOff x="0" y="0"/>
            <a:chExt cx="873720" cy="86554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706556" y="5580128"/>
            <a:ext cx="2874889" cy="3180643"/>
            <a:chOff x="0" y="28575"/>
            <a:chExt cx="3833185" cy="424085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28575"/>
              <a:ext cx="3833185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Hiển thị thông tin liên quan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19133"/>
              <a:ext cx="3833185" cy="265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Từ một sản phẩm người dùng có thể xem các thông tin liên quan đến sản phẩm để hiểu rõ sản phẩm</a:t>
              </a:r>
              <a:r>
                <a:rPr lang="en-US" sz="2199" dirty="0" smtClean="0">
                  <a:solidFill>
                    <a:srgbClr val="191919"/>
                  </a:solidFill>
                  <a:latin typeface="Public Sans"/>
                </a:rPr>
                <a:t>.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55283" y="4168403"/>
            <a:ext cx="655290" cy="649155"/>
            <a:chOff x="0" y="0"/>
            <a:chExt cx="873720" cy="86554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045483" y="5580128"/>
            <a:ext cx="2874889" cy="3578187"/>
            <a:chOff x="0" y="28575"/>
            <a:chExt cx="3833185" cy="477091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28575"/>
              <a:ext cx="3833185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Giỏ hàng – thanh toán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619133"/>
              <a:ext cx="3833185" cy="3180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Cho phép người dùng có thể thêm sản phẩm mong muốn vào giỏ hàng ở bất cứ đâu và tiến hành thanh toán ngay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494210" y="4168403"/>
            <a:ext cx="655290" cy="649155"/>
            <a:chOff x="0" y="0"/>
            <a:chExt cx="873720" cy="865540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05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384411" y="5580128"/>
            <a:ext cx="2874889" cy="3578187"/>
            <a:chOff x="0" y="28575"/>
            <a:chExt cx="3833185" cy="4770914"/>
          </a:xfrm>
        </p:grpSpPr>
        <p:sp>
          <p:nvSpPr>
            <p:cNvPr id="36" name="TextBox 36"/>
            <p:cNvSpPr txBox="1"/>
            <p:nvPr/>
          </p:nvSpPr>
          <p:spPr>
            <a:xfrm>
              <a:off x="0" y="28575"/>
              <a:ext cx="3833185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Quản lý – thống kê ở phía Admin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619133"/>
              <a:ext cx="3833185" cy="3180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Người quản trị có thể thêm – xóa – sửa và thực hiện các tác vụ các thực thể, và có thể xem thống kê trực quan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pic>
        <p:nvPicPr>
          <p:cNvPr id="38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439" y="347828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457200" y="3543300"/>
            <a:ext cx="17494961" cy="6172200"/>
          </a:xfrm>
          <a:prstGeom prst="rect">
            <a:avLst/>
          </a:prstGeom>
          <a:solidFill>
            <a:schemeClr val="accent1">
              <a:alpha val="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200400" y="495300"/>
            <a:ext cx="11887200" cy="2362200"/>
          </a:xfrm>
          <a:prstGeom prst="rect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F272CB9A-11DA-403F-8A2C-8ACABB9E55E3}"/>
              </a:ext>
            </a:extLst>
          </p:cNvPr>
          <p:cNvCxnSpPr/>
          <p:nvPr/>
        </p:nvCxnSpPr>
        <p:spPr>
          <a:xfrm>
            <a:off x="9262632" y="5992979"/>
            <a:ext cx="33793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67E87360-F24A-47BA-928F-2F0179FA8620}"/>
              </a:ext>
            </a:extLst>
          </p:cNvPr>
          <p:cNvCxnSpPr/>
          <p:nvPr/>
        </p:nvCxnSpPr>
        <p:spPr>
          <a:xfrm>
            <a:off x="12619523" y="5992979"/>
            <a:ext cx="33793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5998828" y="5992979"/>
            <a:ext cx="230777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892DD698-41EA-44B3-A338-53428D7D5050}"/>
              </a:ext>
            </a:extLst>
          </p:cNvPr>
          <p:cNvCxnSpPr/>
          <p:nvPr/>
        </p:nvCxnSpPr>
        <p:spPr>
          <a:xfrm>
            <a:off x="5867009" y="5992979"/>
            <a:ext cx="33793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7141C71E-E08E-4C35-AF33-12A46FFB4E28}"/>
              </a:ext>
            </a:extLst>
          </p:cNvPr>
          <p:cNvCxnSpPr/>
          <p:nvPr/>
        </p:nvCxnSpPr>
        <p:spPr>
          <a:xfrm>
            <a:off x="2486859" y="5992979"/>
            <a:ext cx="33793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xmlns="" id="{AF54DAFC-72BF-4C18-B451-30110FC8EBCC}"/>
              </a:ext>
            </a:extLst>
          </p:cNvPr>
          <p:cNvSpPr/>
          <p:nvPr/>
        </p:nvSpPr>
        <p:spPr>
          <a:xfrm>
            <a:off x="1725895" y="5303607"/>
            <a:ext cx="1378743" cy="137874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5992979"/>
            <a:ext cx="230777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ADB8234-7655-4312-99D5-ACC91B4B894B}"/>
              </a:ext>
            </a:extLst>
          </p:cNvPr>
          <p:cNvSpPr/>
          <p:nvPr/>
        </p:nvSpPr>
        <p:spPr>
          <a:xfrm>
            <a:off x="2272392" y="5850104"/>
            <a:ext cx="285750" cy="28575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xmlns="" id="{868629C6-9D56-44C4-A90C-D16F2E7AA94B}"/>
              </a:ext>
            </a:extLst>
          </p:cNvPr>
          <p:cNvSpPr/>
          <p:nvPr/>
        </p:nvSpPr>
        <p:spPr>
          <a:xfrm>
            <a:off x="2093797" y="5671509"/>
            <a:ext cx="642939" cy="642939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xmlns="" id="{1E0E5245-3E9D-45CB-A2A2-78E37536928E}"/>
              </a:ext>
            </a:extLst>
          </p:cNvPr>
          <p:cNvSpPr/>
          <p:nvPr/>
        </p:nvSpPr>
        <p:spPr>
          <a:xfrm>
            <a:off x="1894489" y="5472201"/>
            <a:ext cx="1041555" cy="1041555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2415269" y="6513758"/>
            <a:ext cx="0" cy="1550081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36B49B4F-63E8-4430-9059-553CBCA3AB43}"/>
              </a:ext>
            </a:extLst>
          </p:cNvPr>
          <p:cNvSpPr/>
          <p:nvPr/>
        </p:nvSpPr>
        <p:spPr>
          <a:xfrm>
            <a:off x="2322087" y="8026139"/>
            <a:ext cx="186360" cy="18636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623F98E-5FFF-4701-A99F-87B202C66033}"/>
              </a:ext>
            </a:extLst>
          </p:cNvPr>
          <p:cNvSpPr txBox="1"/>
          <p:nvPr/>
        </p:nvSpPr>
        <p:spPr>
          <a:xfrm>
            <a:off x="821860" y="8404478"/>
            <a:ext cx="4801565" cy="46166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vi-VN" sz="21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Đăng nhập website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xmlns="" id="{B54B9C7B-4DA7-40E1-B723-68758EB971FE}"/>
              </a:ext>
            </a:extLst>
          </p:cNvPr>
          <p:cNvSpPr/>
          <p:nvPr/>
        </p:nvSpPr>
        <p:spPr>
          <a:xfrm rot="5400000">
            <a:off x="5083613" y="5303607"/>
            <a:ext cx="1378743" cy="137874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037A3CB3-AA60-41C6-B92B-B84EC0A87E61}"/>
              </a:ext>
            </a:extLst>
          </p:cNvPr>
          <p:cNvSpPr/>
          <p:nvPr/>
        </p:nvSpPr>
        <p:spPr>
          <a:xfrm>
            <a:off x="5630109" y="5850104"/>
            <a:ext cx="285750" cy="28575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xmlns="" id="{5AB77009-91CD-4089-A339-205E1FD860BA}"/>
              </a:ext>
            </a:extLst>
          </p:cNvPr>
          <p:cNvSpPr/>
          <p:nvPr/>
        </p:nvSpPr>
        <p:spPr>
          <a:xfrm>
            <a:off x="5451515" y="5671509"/>
            <a:ext cx="642939" cy="642939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xmlns="" id="{EB4F978A-6973-4038-9D44-C992F6903D28}"/>
              </a:ext>
            </a:extLst>
          </p:cNvPr>
          <p:cNvSpPr/>
          <p:nvPr/>
        </p:nvSpPr>
        <p:spPr>
          <a:xfrm>
            <a:off x="5252207" y="5472201"/>
            <a:ext cx="1041555" cy="1041555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5772986" y="3922121"/>
            <a:ext cx="0" cy="1550081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D26033AC-E99E-4309-BD9B-47A98BA0DEA7}"/>
              </a:ext>
            </a:extLst>
          </p:cNvPr>
          <p:cNvSpPr/>
          <p:nvPr/>
        </p:nvSpPr>
        <p:spPr>
          <a:xfrm>
            <a:off x="5679804" y="3852587"/>
            <a:ext cx="186360" cy="18636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DEA27D8-0CF3-496D-AD7D-2076231DE52C}"/>
              </a:ext>
            </a:extLst>
          </p:cNvPr>
          <p:cNvSpPr txBox="1"/>
          <p:nvPr/>
        </p:nvSpPr>
        <p:spPr>
          <a:xfrm>
            <a:off x="4050784" y="2889162"/>
            <a:ext cx="4801565" cy="46166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vi-VN" sz="21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Xem, tìm kiếm sản phẩm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xmlns="" id="{A2636062-43D3-463C-B6BD-741D547DE965}"/>
              </a:ext>
            </a:extLst>
          </p:cNvPr>
          <p:cNvSpPr/>
          <p:nvPr/>
        </p:nvSpPr>
        <p:spPr>
          <a:xfrm>
            <a:off x="8463762" y="5303607"/>
            <a:ext cx="1378743" cy="137874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CDCB9A2B-6699-4804-99AE-7A924FDA4340}"/>
              </a:ext>
            </a:extLst>
          </p:cNvPr>
          <p:cNvSpPr/>
          <p:nvPr/>
        </p:nvSpPr>
        <p:spPr>
          <a:xfrm>
            <a:off x="9010258" y="5850104"/>
            <a:ext cx="285750" cy="28575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xmlns="" id="{3A6CDF07-EF0B-4379-8FBF-3718BD896047}"/>
              </a:ext>
            </a:extLst>
          </p:cNvPr>
          <p:cNvSpPr/>
          <p:nvPr/>
        </p:nvSpPr>
        <p:spPr>
          <a:xfrm>
            <a:off x="8831664" y="5671509"/>
            <a:ext cx="642939" cy="642939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xmlns="" id="{FB3E2DCF-4068-4715-BD27-13370B541EAC}"/>
              </a:ext>
            </a:extLst>
          </p:cNvPr>
          <p:cNvSpPr/>
          <p:nvPr/>
        </p:nvSpPr>
        <p:spPr>
          <a:xfrm>
            <a:off x="8632356" y="5472201"/>
            <a:ext cx="1041555" cy="1041555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9153135" y="6513758"/>
            <a:ext cx="0" cy="1550081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DD4A8794-EADF-4527-95C6-C9D6781E9C8E}"/>
              </a:ext>
            </a:extLst>
          </p:cNvPr>
          <p:cNvSpPr/>
          <p:nvPr/>
        </p:nvSpPr>
        <p:spPr>
          <a:xfrm>
            <a:off x="9059953" y="8026139"/>
            <a:ext cx="186360" cy="18636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A5C5A36-EC92-462F-BB70-6A797D63B1DD}"/>
              </a:ext>
            </a:extLst>
          </p:cNvPr>
          <p:cNvSpPr txBox="1"/>
          <p:nvPr/>
        </p:nvSpPr>
        <p:spPr>
          <a:xfrm>
            <a:off x="7559726" y="8404478"/>
            <a:ext cx="4801565" cy="46166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vi-VN" sz="21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Thêm vào giỏ hàng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xmlns="" id="{E3730103-7F8D-4792-83EE-5FFC4A5D2274}"/>
              </a:ext>
            </a:extLst>
          </p:cNvPr>
          <p:cNvSpPr/>
          <p:nvPr/>
        </p:nvSpPr>
        <p:spPr>
          <a:xfrm rot="5400000">
            <a:off x="11859386" y="5303607"/>
            <a:ext cx="1378743" cy="137874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86694F26-80D5-467D-94C4-C9C860517F5F}"/>
              </a:ext>
            </a:extLst>
          </p:cNvPr>
          <p:cNvSpPr/>
          <p:nvPr/>
        </p:nvSpPr>
        <p:spPr>
          <a:xfrm>
            <a:off x="12405882" y="5850104"/>
            <a:ext cx="285750" cy="28575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xmlns="" id="{B0789B4A-0620-4211-9109-6DBE9A07FE51}"/>
              </a:ext>
            </a:extLst>
          </p:cNvPr>
          <p:cNvSpPr/>
          <p:nvPr/>
        </p:nvSpPr>
        <p:spPr>
          <a:xfrm>
            <a:off x="12227288" y="5671509"/>
            <a:ext cx="642939" cy="642939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xmlns="" id="{9C63B36C-028C-4461-9179-02E81EA9B830}"/>
              </a:ext>
            </a:extLst>
          </p:cNvPr>
          <p:cNvSpPr/>
          <p:nvPr/>
        </p:nvSpPr>
        <p:spPr>
          <a:xfrm>
            <a:off x="12027980" y="5472201"/>
            <a:ext cx="1041555" cy="1041555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12548759" y="3922121"/>
            <a:ext cx="0" cy="1550081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4CFE38F3-7830-46D8-95EE-69DB62ED465D}"/>
              </a:ext>
            </a:extLst>
          </p:cNvPr>
          <p:cNvSpPr/>
          <p:nvPr/>
        </p:nvSpPr>
        <p:spPr>
          <a:xfrm>
            <a:off x="12455577" y="3852587"/>
            <a:ext cx="186360" cy="18636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4337E62-7F21-4CD3-9B0D-507A64DF7728}"/>
              </a:ext>
            </a:extLst>
          </p:cNvPr>
          <p:cNvSpPr txBox="1"/>
          <p:nvPr/>
        </p:nvSpPr>
        <p:spPr>
          <a:xfrm>
            <a:off x="10826557" y="2889162"/>
            <a:ext cx="4801565" cy="78483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vi-VN" sz="21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Quản lý giỏ hàng (thêm, bớt số lượng phù hợp)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xmlns="" id="{FC85B459-7BA2-4C61-9178-E1CE5EFAEC56}"/>
              </a:ext>
            </a:extLst>
          </p:cNvPr>
          <p:cNvSpPr/>
          <p:nvPr/>
        </p:nvSpPr>
        <p:spPr>
          <a:xfrm>
            <a:off x="15216276" y="5303607"/>
            <a:ext cx="1378743" cy="1378743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4A6EEA54-5314-432F-B5DF-B223248AB8AA}"/>
              </a:ext>
            </a:extLst>
          </p:cNvPr>
          <p:cNvSpPr/>
          <p:nvPr/>
        </p:nvSpPr>
        <p:spPr>
          <a:xfrm>
            <a:off x="15762773" y="5850104"/>
            <a:ext cx="285750" cy="28575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xmlns="" id="{0C983C23-7914-456E-AA37-90FEEBD851C0}"/>
              </a:ext>
            </a:extLst>
          </p:cNvPr>
          <p:cNvSpPr/>
          <p:nvPr/>
        </p:nvSpPr>
        <p:spPr>
          <a:xfrm>
            <a:off x="15584178" y="5671509"/>
            <a:ext cx="642939" cy="642939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xmlns="" id="{CD810234-B3DF-4AE8-B7F5-9B91C3FEE8A3}"/>
              </a:ext>
            </a:extLst>
          </p:cNvPr>
          <p:cNvSpPr/>
          <p:nvPr/>
        </p:nvSpPr>
        <p:spPr>
          <a:xfrm>
            <a:off x="15384870" y="5472201"/>
            <a:ext cx="1041555" cy="1041555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5905649" y="6513758"/>
            <a:ext cx="0" cy="155008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xmlns="" id="{91D217BA-6735-41FC-ADDE-ADA84BF5E891}"/>
              </a:ext>
            </a:extLst>
          </p:cNvPr>
          <p:cNvSpPr/>
          <p:nvPr/>
        </p:nvSpPr>
        <p:spPr>
          <a:xfrm>
            <a:off x="15812468" y="8026139"/>
            <a:ext cx="186360" cy="1863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8710CEB2-4E11-44C6-A201-5DCB3EA9A265}"/>
              </a:ext>
            </a:extLst>
          </p:cNvPr>
          <p:cNvSpPr txBox="1"/>
          <p:nvPr/>
        </p:nvSpPr>
        <p:spPr>
          <a:xfrm>
            <a:off x="14312240" y="8404478"/>
            <a:ext cx="4801565" cy="461665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vi-VN" sz="2100" dirty="0" smtClean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Thanh toán</a:t>
            </a:r>
            <a:endParaRPr lang="en-US" sz="2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977486" y="9318564"/>
            <a:ext cx="3073298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7697408" y="9318564"/>
            <a:ext cx="3073298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14482651" y="9318564"/>
            <a:ext cx="3073298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4211954" y="2752968"/>
            <a:ext cx="3073298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10992041" y="2752968"/>
            <a:ext cx="3073298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AC17817C-AF36-4468-94FC-44DCFF825290}"/>
              </a:ext>
            </a:extLst>
          </p:cNvPr>
          <p:cNvSpPr txBox="1"/>
          <p:nvPr/>
        </p:nvSpPr>
        <p:spPr>
          <a:xfrm>
            <a:off x="3694172" y="754900"/>
            <a:ext cx="10918373" cy="1061829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/>
            <a:r>
              <a:rPr lang="vi-VN" sz="6000" b="1" dirty="0" smtClean="0"/>
              <a:t>Quy trình mua hàng</a:t>
            </a:r>
            <a:endParaRPr lang="en-US" sz="6000" b="1" dirty="0"/>
          </a:p>
        </p:txBody>
      </p:sp>
      <p:pic>
        <p:nvPicPr>
          <p:cNvPr id="62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129" y="266700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52207" y="571500"/>
            <a:ext cx="7817328" cy="1600200"/>
          </a:xfrm>
          <a:prstGeom prst="rect">
            <a:avLst/>
          </a:prstGeom>
          <a:solidFill>
            <a:schemeClr val="accent1">
              <a:alpha val="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2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9500"/>
                            </p:stCondLst>
                            <p:childTnLst>
                              <p:par>
                                <p:cTn id="2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0"/>
          <p:cNvGrpSpPr/>
          <p:nvPr/>
        </p:nvGrpSpPr>
        <p:grpSpPr>
          <a:xfrm rot="8323578">
            <a:off x="479730" y="-881187"/>
            <a:ext cx="7469872" cy="6551658"/>
            <a:chOff x="-4925599" y="-3183864"/>
            <a:chExt cx="10502345" cy="4927422"/>
          </a:xfrm>
        </p:grpSpPr>
        <p:sp>
          <p:nvSpPr>
            <p:cNvPr id="13" name="Freeform 31"/>
            <p:cNvSpPr/>
            <p:nvPr/>
          </p:nvSpPr>
          <p:spPr>
            <a:xfrm>
              <a:off x="-4925599" y="-3183864"/>
              <a:ext cx="10502345" cy="4927422"/>
            </a:xfrm>
            <a:custGeom>
              <a:avLst/>
              <a:gdLst/>
              <a:ahLst/>
              <a:cxnLst/>
              <a:rect l="l" t="t" r="r" b="b"/>
              <a:pathLst>
                <a:path w="10502345" h="4927422">
                  <a:moveTo>
                    <a:pt x="10502345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502345" y="4927422"/>
                  </a:lnTo>
                  <a:close/>
                </a:path>
              </a:pathLst>
            </a:custGeom>
            <a:solidFill>
              <a:srgbClr val="002060">
                <a:alpha val="40000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12100816">
            <a:off x="6425998" y="1806399"/>
            <a:ext cx="12536571" cy="4703788"/>
            <a:chOff x="6720824" y="614416"/>
            <a:chExt cx="10899363" cy="4927422"/>
          </a:xfrm>
        </p:grpSpPr>
        <p:sp>
          <p:nvSpPr>
            <p:cNvPr id="11" name="Freeform 11"/>
            <p:cNvSpPr/>
            <p:nvPr/>
          </p:nvSpPr>
          <p:spPr>
            <a:xfrm>
              <a:off x="6720824" y="614416"/>
              <a:ext cx="10899363" cy="4927422"/>
            </a:xfrm>
            <a:custGeom>
              <a:avLst/>
              <a:gdLst/>
              <a:ahLst/>
              <a:cxnLst/>
              <a:rect l="l" t="t" r="r" b="b"/>
              <a:pathLst>
                <a:path w="10899363" h="4927422">
                  <a:moveTo>
                    <a:pt x="10899363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899363" y="4927422"/>
                  </a:lnTo>
                  <a:close/>
                </a:path>
              </a:pathLst>
            </a:custGeom>
            <a:solidFill>
              <a:srgbClr val="004B97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028700"/>
            <a:ext cx="1102338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vi-VN" sz="9000" u="none" dirty="0" smtClean="0">
                <a:solidFill>
                  <a:srgbClr val="191919"/>
                </a:solidFill>
                <a:latin typeface="Francois One"/>
              </a:rPr>
              <a:t>Thiết kế CSDL</a:t>
            </a:r>
            <a:endParaRPr lang="en-US" sz="9000" u="none" dirty="0">
              <a:solidFill>
                <a:srgbClr val="191919"/>
              </a:solidFill>
              <a:latin typeface="Francois One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2689320"/>
            <a:ext cx="5919470" cy="707453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914400" y="2566174"/>
            <a:ext cx="81534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vi-VN" dirty="0"/>
              <a:t>Bảng thể loại: tbl_Category (category_id, category_name)</a:t>
            </a:r>
            <a:endParaRPr lang="en-US" dirty="0"/>
          </a:p>
          <a:p>
            <a:pPr lvl="0"/>
            <a:r>
              <a:rPr lang="vi-VN" dirty="0"/>
              <a:t>Bảng hạng mục sách: tbl_Genre (genre_id, genre_name)</a:t>
            </a:r>
            <a:endParaRPr lang="en-US" dirty="0"/>
          </a:p>
          <a:p>
            <a:pPr lvl="0"/>
            <a:r>
              <a:rPr lang="vi-VN" dirty="0"/>
              <a:t>Bảng tác giả: tbl_Author (author_id, author_name, author_description_, profile_image_url)</a:t>
            </a:r>
            <a:endParaRPr lang="en-US" dirty="0"/>
          </a:p>
          <a:p>
            <a:pPr lvl="0"/>
            <a:r>
              <a:rPr lang="vi-VN" dirty="0"/>
              <a:t>Bảng blog: tbl_Blog (blog_id, blog_title, blog_description_, content_, author_id, img_url, views_)</a:t>
            </a:r>
            <a:endParaRPr lang="en-US" dirty="0"/>
          </a:p>
          <a:p>
            <a:pPr lvl="0"/>
            <a:r>
              <a:rPr lang="vi-VN" dirty="0"/>
              <a:t>Bảng sách: tbl_Book (book_id, book_title, author_id, book_image_url, book_description_, Publisher, language_, Illustrations_note, Pages, genre_id, category_id)</a:t>
            </a:r>
            <a:endParaRPr lang="en-US" dirty="0"/>
          </a:p>
          <a:p>
            <a:pPr lvl="0"/>
            <a:r>
              <a:rPr lang="vi-VN" dirty="0"/>
              <a:t>Bảng định dạng sách: tbl_Format (format_id, format_name)</a:t>
            </a:r>
            <a:endParaRPr lang="en-US" dirty="0"/>
          </a:p>
          <a:p>
            <a:pPr lvl="0"/>
            <a:r>
              <a:rPr lang="vi-VN" dirty="0"/>
              <a:t>Bảng chi tiết sách: tbl_Book_Detail (book_Detail_id, book_id, ISBN10, ISBN13, format_id, stock_quantity, views_, price, discount)</a:t>
            </a:r>
            <a:endParaRPr lang="en-US" dirty="0"/>
          </a:p>
          <a:p>
            <a:pPr lvl="0"/>
            <a:r>
              <a:rPr lang="vi-VN" dirty="0"/>
              <a:t>Bảng người dùng: tbl_User (user_id_, user_name_, email, password_, user_address, role_, profile_image_url)</a:t>
            </a:r>
            <a:endParaRPr lang="en-US" dirty="0"/>
          </a:p>
          <a:p>
            <a:pPr lvl="0"/>
            <a:r>
              <a:rPr lang="vi-VN" dirty="0"/>
              <a:t>Bảng đơn hàng: tbl_Order (order_id, user_id_, order_date, total_amount, order_status, shipping_method, payment_method, shipping_address, shipping_fee)</a:t>
            </a:r>
            <a:endParaRPr lang="en-US" dirty="0"/>
          </a:p>
          <a:p>
            <a:pPr lvl="0"/>
            <a:r>
              <a:rPr lang="vi-VN" dirty="0"/>
              <a:t>Bảng chi tiết đơn hàng: tbl_Order_Detail (order_detail_id, order_id, book_Detail_id, quantity)</a:t>
            </a:r>
            <a:endParaRPr lang="en-US" dirty="0"/>
          </a:p>
          <a:p>
            <a:pPr lvl="0"/>
            <a:r>
              <a:rPr lang="vi-VN" dirty="0"/>
              <a:t>Bảng danh sách mong muốn người dùng: tbl_User_wishlist (wishlist_id, user_id_, book_Detail_id)</a:t>
            </a:r>
            <a:endParaRPr lang="en-US" dirty="0"/>
          </a:p>
          <a:p>
            <a:pPr lvl="0"/>
            <a:r>
              <a:rPr lang="vi-VN" dirty="0"/>
              <a:t>Bảng thông báo sách: tbl_book_alert (alert_id, book_Detail_id, img_products_banner, img_home_banner)</a:t>
            </a:r>
            <a:endParaRPr lang="en-US" dirty="0"/>
          </a:p>
          <a:p>
            <a:pPr lvl="0"/>
            <a:r>
              <a:rPr lang="vi-VN" dirty="0"/>
              <a:t>Bảng sách mới phát hành: tbl_new_release_books (new_release_id, book_Detail_id)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52450" y="2394643"/>
            <a:ext cx="8915400" cy="7606605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677400" y="2689320"/>
            <a:ext cx="6071870" cy="7330979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600" y="209550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30"/>
          <p:cNvGrpSpPr/>
          <p:nvPr/>
        </p:nvGrpSpPr>
        <p:grpSpPr>
          <a:xfrm>
            <a:off x="-19050" y="-2247899"/>
            <a:ext cx="10229850" cy="4642542"/>
            <a:chOff x="0" y="-10553093"/>
            <a:chExt cx="10502345" cy="4927422"/>
          </a:xfrm>
        </p:grpSpPr>
        <p:sp>
          <p:nvSpPr>
            <p:cNvPr id="15" name="Freeform 31"/>
            <p:cNvSpPr/>
            <p:nvPr/>
          </p:nvSpPr>
          <p:spPr>
            <a:xfrm>
              <a:off x="0" y="-10553093"/>
              <a:ext cx="10502345" cy="4927422"/>
            </a:xfrm>
            <a:custGeom>
              <a:avLst/>
              <a:gdLst/>
              <a:ahLst/>
              <a:cxnLst/>
              <a:rect l="l" t="t" r="r" b="b"/>
              <a:pathLst>
                <a:path w="10502345" h="4927422">
                  <a:moveTo>
                    <a:pt x="10502345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502345" y="4927422"/>
                  </a:lnTo>
                  <a:close/>
                </a:path>
              </a:pathLst>
            </a:custGeom>
            <a:solidFill>
              <a:srgbClr val="002060">
                <a:alpha val="10000"/>
              </a:srgbClr>
            </a:solidFill>
          </p:spPr>
        </p:sp>
      </p:grpSp>
    </p:spTree>
    <p:extLst>
      <p:ext uri="{BB962C8B-B14F-4D97-AF65-F5344CB8AC3E}">
        <p14:creationId xmlns:p14="http://schemas.microsoft.com/office/powerpoint/2010/main" val="30401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114512"/>
            <a:ext cx="18288000" cy="617234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4114512"/>
          </a:xfrm>
          <a:custGeom>
            <a:avLst/>
            <a:gdLst/>
            <a:ahLst/>
            <a:cxnLst/>
            <a:rect l="l" t="t" r="r" b="b"/>
            <a:pathLst>
              <a:path w="18288000" h="4114512">
                <a:moveTo>
                  <a:pt x="0" y="0"/>
                </a:moveTo>
                <a:lnTo>
                  <a:pt x="18288000" y="0"/>
                </a:lnTo>
                <a:lnTo>
                  <a:pt x="18288000" y="4114512"/>
                </a:lnTo>
                <a:lnTo>
                  <a:pt x="0" y="411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51599" b="-14481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03475" y="1028700"/>
            <a:ext cx="988105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vi-VN" sz="9000" u="none" dirty="0" smtClean="0">
                <a:solidFill>
                  <a:srgbClr val="FFFFFF"/>
                </a:solidFill>
                <a:latin typeface="Francois One"/>
              </a:rPr>
              <a:t>Kết quả đạt được</a:t>
            </a:r>
            <a:endParaRPr lang="en-US" sz="9000" u="none" dirty="0">
              <a:solidFill>
                <a:srgbClr val="FFFFFF"/>
              </a:solidFill>
              <a:latin typeface="Francois One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492797" y="5994035"/>
            <a:ext cx="4598938" cy="2824665"/>
            <a:chOff x="0" y="28575"/>
            <a:chExt cx="6131917" cy="3766220"/>
          </a:xfrm>
        </p:grpSpPr>
        <p:sp>
          <p:nvSpPr>
            <p:cNvPr id="6" name="TextBox 6"/>
            <p:cNvSpPr txBox="1"/>
            <p:nvPr/>
          </p:nvSpPr>
          <p:spPr>
            <a:xfrm>
              <a:off x="0" y="1674556"/>
              <a:ext cx="6131917" cy="2120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Tìm hiểu và vận dụng được các công cụ để xây dựng website như ASP.NET core, SQL server, Visual Studio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6131917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Tìm hiểu và vận dụng kiến thức</a:t>
              </a:r>
              <a:r>
                <a:rPr lang="en-US" sz="3200" u="none" dirty="0" smtClean="0">
                  <a:solidFill>
                    <a:srgbClr val="191919"/>
                  </a:solidFill>
                  <a:latin typeface="Francois One"/>
                </a:rPr>
                <a:t>.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44531" y="5994035"/>
            <a:ext cx="4598938" cy="2427121"/>
            <a:chOff x="0" y="28575"/>
            <a:chExt cx="6131917" cy="3236160"/>
          </a:xfrm>
        </p:grpSpPr>
        <p:sp>
          <p:nvSpPr>
            <p:cNvPr id="9" name="TextBox 9"/>
            <p:cNvSpPr txBox="1"/>
            <p:nvPr/>
          </p:nvSpPr>
          <p:spPr>
            <a:xfrm>
              <a:off x="0" y="1674557"/>
              <a:ext cx="6131917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Có một sản phẩm nhỏ để phục vụ cho việc phỏng vấn, xin việc làm sau này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6131917" cy="601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Phục vụ cho bản thân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96265" y="5994035"/>
            <a:ext cx="4598938" cy="2824666"/>
            <a:chOff x="0" y="28575"/>
            <a:chExt cx="6131917" cy="37662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674557"/>
              <a:ext cx="6131917" cy="2120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vi-VN" sz="2199" dirty="0" smtClean="0">
                  <a:solidFill>
                    <a:srgbClr val="191919"/>
                  </a:solidFill>
                  <a:latin typeface="Public Sans"/>
                </a:rPr>
                <a:t>Phần nào hình dung được một website được tạo ra như thế nào. Có thêm kiến thức và kỹ năng thực tế</a:t>
              </a:r>
              <a:endParaRPr lang="en-US" sz="2199" dirty="0">
                <a:solidFill>
                  <a:srgbClr val="191919"/>
                </a:solidFill>
                <a:latin typeface="Public San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6131917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20"/>
                </a:lnSpc>
              </a:pPr>
              <a:r>
                <a:rPr lang="vi-VN" sz="3200" u="none" dirty="0" smtClean="0">
                  <a:solidFill>
                    <a:srgbClr val="191919"/>
                  </a:solidFill>
                  <a:latin typeface="Francois One"/>
                </a:rPr>
                <a:t>Hiểu hơn về quy trình làm một sản phẩm thực tế</a:t>
              </a:r>
              <a:endParaRPr lang="en-US" sz="3200" u="none" dirty="0">
                <a:solidFill>
                  <a:srgbClr val="191919"/>
                </a:solidFill>
                <a:latin typeface="Francois On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60173" y="2978951"/>
            <a:ext cx="2271122" cy="2271122"/>
            <a:chOff x="0" y="0"/>
            <a:chExt cx="3028163" cy="302816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id="17" name="Freeform 17"/>
            <p:cNvSpPr/>
            <p:nvPr/>
          </p:nvSpPr>
          <p:spPr>
            <a:xfrm>
              <a:off x="980387" y="975491"/>
              <a:ext cx="1067388" cy="1077181"/>
            </a:xfrm>
            <a:custGeom>
              <a:avLst/>
              <a:gdLst/>
              <a:ahLst/>
              <a:cxnLst/>
              <a:rect l="l" t="t" r="r" b="b"/>
              <a:pathLst>
                <a:path w="1067388" h="1077181">
                  <a:moveTo>
                    <a:pt x="0" y="0"/>
                  </a:moveTo>
                  <a:lnTo>
                    <a:pt x="1067389" y="0"/>
                  </a:lnTo>
                  <a:lnTo>
                    <a:pt x="1067389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2656705" y="2978951"/>
            <a:ext cx="2271122" cy="2271122"/>
            <a:chOff x="0" y="0"/>
            <a:chExt cx="3028163" cy="3028163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id="21" name="Freeform 21"/>
            <p:cNvSpPr/>
            <p:nvPr/>
          </p:nvSpPr>
          <p:spPr>
            <a:xfrm>
              <a:off x="975491" y="975491"/>
              <a:ext cx="1077181" cy="1077181"/>
            </a:xfrm>
            <a:custGeom>
              <a:avLst/>
              <a:gdLst/>
              <a:ahLst/>
              <a:cxnLst/>
              <a:rect l="l" t="t" r="r" b="b"/>
              <a:pathLst>
                <a:path w="1077181" h="1077181">
                  <a:moveTo>
                    <a:pt x="0" y="0"/>
                  </a:moveTo>
                  <a:lnTo>
                    <a:pt x="1077181" y="0"/>
                  </a:lnTo>
                  <a:lnTo>
                    <a:pt x="1077181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008439" y="2978951"/>
            <a:ext cx="2271122" cy="2271122"/>
            <a:chOff x="0" y="0"/>
            <a:chExt cx="3028163" cy="302816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id="25" name="Freeform 25"/>
            <p:cNvSpPr/>
            <p:nvPr/>
          </p:nvSpPr>
          <p:spPr>
            <a:xfrm>
              <a:off x="999972" y="975491"/>
              <a:ext cx="1028218" cy="1077181"/>
            </a:xfrm>
            <a:custGeom>
              <a:avLst/>
              <a:gdLst/>
              <a:ahLst/>
              <a:cxnLst/>
              <a:rect l="l" t="t" r="r" b="b"/>
              <a:pathLst>
                <a:path w="1028218" h="1077181">
                  <a:moveTo>
                    <a:pt x="0" y="0"/>
                  </a:moveTo>
                  <a:lnTo>
                    <a:pt x="1028218" y="0"/>
                  </a:lnTo>
                  <a:lnTo>
                    <a:pt x="1028218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27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600" y="235661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609601" y="4139199"/>
            <a:ext cx="8381999" cy="928101"/>
          </a:xfrm>
          <a:prstGeom prst="rightArrow">
            <a:avLst/>
          </a:prstGeom>
          <a:solidFill>
            <a:schemeClr val="accent1">
              <a:alpha val="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0"/>
          <p:cNvGrpSpPr/>
          <p:nvPr/>
        </p:nvGrpSpPr>
        <p:grpSpPr>
          <a:xfrm rot="16200000">
            <a:off x="14604094" y="6584044"/>
            <a:ext cx="6403322" cy="1002589"/>
            <a:chOff x="0" y="0"/>
            <a:chExt cx="10502345" cy="4927422"/>
          </a:xfrm>
        </p:grpSpPr>
        <p:sp>
          <p:nvSpPr>
            <p:cNvPr id="33" name="Freeform 31"/>
            <p:cNvSpPr/>
            <p:nvPr/>
          </p:nvSpPr>
          <p:spPr>
            <a:xfrm>
              <a:off x="0" y="0"/>
              <a:ext cx="10502345" cy="4927422"/>
            </a:xfrm>
            <a:custGeom>
              <a:avLst/>
              <a:gdLst/>
              <a:ahLst/>
              <a:cxnLst/>
              <a:rect l="l" t="t" r="r" b="b"/>
              <a:pathLst>
                <a:path w="10502345" h="4927422">
                  <a:moveTo>
                    <a:pt x="10502345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502345" y="4927422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sp>
        <p:nvSpPr>
          <p:cNvPr id="2" name="TextBox 2"/>
          <p:cNvSpPr txBox="1"/>
          <p:nvPr/>
        </p:nvSpPr>
        <p:spPr>
          <a:xfrm>
            <a:off x="11044436" y="2478502"/>
            <a:ext cx="513139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vi-VN" sz="2800" dirty="0" smtClean="0">
                <a:solidFill>
                  <a:srgbClr val="191919"/>
                </a:solidFill>
                <a:latin typeface="Public Sans"/>
              </a:rPr>
              <a:t>Tiếp tục hoàn thiện giao diện và trải nghiệm người dùng</a:t>
            </a:r>
            <a:endParaRPr lang="en-US" sz="2800" dirty="0">
              <a:solidFill>
                <a:srgbClr val="191919"/>
              </a:solidFill>
              <a:latin typeface="Public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44436" y="3883678"/>
            <a:ext cx="513139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vi-VN" sz="2800" dirty="0" smtClean="0">
                <a:solidFill>
                  <a:srgbClr val="191919"/>
                </a:solidFill>
                <a:latin typeface="Public Sans"/>
              </a:rPr>
              <a:t>Hoàn thiện thêm cấu trúc cơ sở dữ liệu</a:t>
            </a:r>
            <a:endParaRPr lang="en-US" sz="2800" dirty="0">
              <a:solidFill>
                <a:srgbClr val="191919"/>
              </a:solidFill>
              <a:latin typeface="Public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4436" y="5453045"/>
            <a:ext cx="513139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vi-VN" sz="2800" dirty="0" smtClean="0">
                <a:solidFill>
                  <a:srgbClr val="191919"/>
                </a:solidFill>
                <a:latin typeface="Public Sans"/>
              </a:rPr>
              <a:t>Bổ sung đầy đủ các công cụ, tính năng cho người quản trị</a:t>
            </a:r>
            <a:endParaRPr lang="en-US" sz="2800" dirty="0">
              <a:solidFill>
                <a:srgbClr val="191919"/>
              </a:solidFill>
              <a:latin typeface="Public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4436" y="6953471"/>
            <a:ext cx="513139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vi-VN" sz="2800" dirty="0" smtClean="0">
                <a:solidFill>
                  <a:srgbClr val="191919"/>
                </a:solidFill>
                <a:latin typeface="Public Sans"/>
              </a:rPr>
              <a:t>Xây dựng thêm tính năng thanh toán online như thanh toán bằng thẻ, mã QR, ví điện tử</a:t>
            </a:r>
            <a:endParaRPr lang="en-US" sz="2800" dirty="0">
              <a:solidFill>
                <a:srgbClr val="191919"/>
              </a:solidFill>
              <a:latin typeface="Public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7658100" cy="3816170"/>
            <a:chOff x="0" y="0"/>
            <a:chExt cx="10210800" cy="5088226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0053484" cy="1392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280"/>
                </a:lnSpc>
                <a:spcBef>
                  <a:spcPct val="0"/>
                </a:spcBef>
              </a:pPr>
              <a:r>
                <a:rPr lang="vi-VN" sz="6900" u="none" dirty="0" smtClean="0">
                  <a:solidFill>
                    <a:srgbClr val="191919"/>
                  </a:solidFill>
                  <a:latin typeface="Francois One"/>
                </a:rPr>
                <a:t>Hướng phát triển</a:t>
              </a:r>
              <a:endParaRPr lang="en-US" sz="6900" u="none" dirty="0">
                <a:solidFill>
                  <a:srgbClr val="191919"/>
                </a:solidFill>
                <a:latin typeface="Francois One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370081"/>
              <a:ext cx="10210800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vi-VN" sz="3200" u="none" dirty="0" smtClean="0">
                  <a:solidFill>
                    <a:srgbClr val="191919"/>
                  </a:solidFill>
                  <a:latin typeface="Public Sans"/>
                </a:rPr>
                <a:t>Dự án sẽ tiếp tục phát triển theo hướng</a:t>
              </a:r>
              <a:endParaRPr lang="en-US" sz="3200" u="none" dirty="0">
                <a:solidFill>
                  <a:srgbClr val="191919"/>
                </a:solidFill>
                <a:latin typeface="Public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89464" y="2415456"/>
            <a:ext cx="655290" cy="649155"/>
            <a:chOff x="0" y="0"/>
            <a:chExt cx="873720" cy="86554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89464" y="3950353"/>
            <a:ext cx="655290" cy="649155"/>
            <a:chOff x="0" y="0"/>
            <a:chExt cx="873720" cy="86554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89464" y="5485249"/>
            <a:ext cx="655290" cy="649155"/>
            <a:chOff x="0" y="0"/>
            <a:chExt cx="873720" cy="865540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789464" y="7020146"/>
            <a:ext cx="655290" cy="649155"/>
            <a:chOff x="0" y="0"/>
            <a:chExt cx="873720" cy="86554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873720" cy="86554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206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94271" y="251795"/>
              <a:ext cx="485179" cy="360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3"/>
                </a:lnSpc>
              </a:pPr>
              <a:r>
                <a:rPr lang="en-US" sz="1727" dirty="0">
                  <a:solidFill>
                    <a:srgbClr val="FFFFFF"/>
                  </a:solidFill>
                  <a:latin typeface="Public Sans"/>
                </a:rPr>
                <a:t>04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6782334"/>
            <a:ext cx="7469872" cy="3504666"/>
            <a:chOff x="0" y="0"/>
            <a:chExt cx="10502345" cy="492742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502345" cy="4927422"/>
            </a:xfrm>
            <a:custGeom>
              <a:avLst/>
              <a:gdLst/>
              <a:ahLst/>
              <a:cxnLst/>
              <a:rect l="l" t="t" r="r" b="b"/>
              <a:pathLst>
                <a:path w="10502345" h="4927422">
                  <a:moveTo>
                    <a:pt x="10502345" y="4927422"/>
                  </a:moveTo>
                  <a:lnTo>
                    <a:pt x="0" y="4927422"/>
                  </a:lnTo>
                  <a:lnTo>
                    <a:pt x="0" y="0"/>
                  </a:lnTo>
                  <a:lnTo>
                    <a:pt x="10502345" y="4927422"/>
                  </a:lnTo>
                  <a:close/>
                </a:path>
              </a:pathLst>
            </a:custGeom>
            <a:solidFill>
              <a:srgbClr val="002060"/>
            </a:solidFill>
          </p:spPr>
        </p:sp>
      </p:grpSp>
      <p:pic>
        <p:nvPicPr>
          <p:cNvPr id="49" name="Picture 4" descr="C:\Users\AnhTuan\Desktop\Slide bao cao\anh\x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600" y="235661"/>
            <a:ext cx="1385722" cy="13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381000" y="495300"/>
            <a:ext cx="7620000" cy="2244257"/>
          </a:xfrm>
          <a:prstGeom prst="rect">
            <a:avLst/>
          </a:prstGeom>
          <a:solidFill>
            <a:schemeClr val="accent1">
              <a:alpha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448800" y="1617428"/>
            <a:ext cx="7162800" cy="771707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740</Words>
  <Application>Microsoft Office PowerPoint</Application>
  <PresentationFormat>Custom</PresentationFormat>
  <Paragraphs>88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Wingdings</vt:lpstr>
      <vt:lpstr>Century Gothic</vt:lpstr>
      <vt:lpstr>Francois One</vt:lpstr>
      <vt:lpstr>Public Sans Bold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và Đỏ Khối Đường chéo Báo cáo Bán hàng Bản thuyết trình Bán hàng</dc:title>
  <dc:creator>AnhTuan</dc:creator>
  <cp:lastModifiedBy>AnhTuan</cp:lastModifiedBy>
  <cp:revision>29</cp:revision>
  <dcterms:created xsi:type="dcterms:W3CDTF">2006-08-16T00:00:00Z</dcterms:created>
  <dcterms:modified xsi:type="dcterms:W3CDTF">2024-05-13T01:14:28Z</dcterms:modified>
  <dc:identifier>DAGFAWuaPa0</dc:identifier>
</cp:coreProperties>
</file>